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5050"/>
    <a:srgbClr val="FF9999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1" autoAdjust="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639C2-A636-4780-ACE9-03F8219B816D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3DEFC440-398C-4918-ABC9-4A9159AF869D}" type="pres">
      <dgm:prSet presAssocID="{9C4639C2-A636-4780-ACE9-03F8219B816D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ACC2386B-898B-451D-A5A0-02EC7DA48CA9}" type="presOf" srcId="{9C4639C2-A636-4780-ACE9-03F8219B816D}" destId="{3DEFC440-398C-4918-ABC9-4A9159AF869D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4FF73-B3C0-4767-A731-2448031F7876}" type="datetimeFigureOut">
              <a:rPr lang="pt-BR" smtClean="0"/>
              <a:t>28/02/2024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78AA3-392B-47B1-B5C5-C2E3BC4706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02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8AA3-392B-47B1-B5C5-C2E3BC47065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28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8AA3-392B-47B1-B5C5-C2E3BC47065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76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8AA3-392B-47B1-B5C5-C2E3BC47065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16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8AA3-392B-47B1-B5C5-C2E3BC470652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3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8AA3-392B-47B1-B5C5-C2E3BC470652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221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8AA3-392B-47B1-B5C5-C2E3BC470652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646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8AA3-392B-47B1-B5C5-C2E3BC47065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249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318E7-9A1A-AC1D-9007-C6328FAB4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1EAF161F-8D41-1E8F-C4C4-5A2AD4EAD3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BFD2B63F-6BD3-A1C7-C636-C4928430B3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.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F448B7-9CBD-4613-3CA1-4CDFE94AC8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78AA3-392B-47B1-B5C5-C2E3BC47065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82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7.wmf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1.xml"/><Relationship Id="rId5" Type="http://schemas.openxmlformats.org/officeDocument/2006/relationships/image" Target="../media/image9.png"/><Relationship Id="rId10" Type="http://schemas.microsoft.com/office/2007/relationships/diagramDrawing" Target="../diagrams/drawing1.xml"/><Relationship Id="rId4" Type="http://schemas.openxmlformats.org/officeDocument/2006/relationships/image" Target="../media/image8.wmf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Imagem 5"/>
          <p:cNvPicPr/>
          <p:nvPr/>
        </p:nvPicPr>
        <p:blipFill>
          <a:blip r:embed="rId2"/>
          <a:srcRect l="455" t="1611" b="3614"/>
          <a:stretch/>
        </p:blipFill>
        <p:spPr>
          <a:xfrm>
            <a:off x="0" y="0"/>
            <a:ext cx="12189960" cy="3995640"/>
          </a:xfrm>
          <a:prstGeom prst="rect">
            <a:avLst/>
          </a:prstGeom>
          <a:ln w="0"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0" y="0"/>
            <a:ext cx="12189960" cy="399564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2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+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>
              <a:latin typeface="Arial"/>
            </a:endParaRPr>
          </a:p>
        </p:txBody>
      </p:sp>
      <p:pic>
        <p:nvPicPr>
          <p:cNvPr id="78" name="Picture 7"/>
          <p:cNvPicPr/>
          <p:nvPr/>
        </p:nvPicPr>
        <p:blipFill>
          <a:blip r:embed="rId3"/>
          <a:stretch/>
        </p:blipFill>
        <p:spPr>
          <a:xfrm>
            <a:off x="1682640" y="8763120"/>
            <a:ext cx="202680" cy="360"/>
          </a:xfrm>
          <a:prstGeom prst="rect">
            <a:avLst/>
          </a:prstGeom>
          <a:ln w="0">
            <a:noFill/>
          </a:ln>
        </p:spPr>
      </p:pic>
      <p:pic>
        <p:nvPicPr>
          <p:cNvPr id="79" name="Picture 10"/>
          <p:cNvPicPr/>
          <p:nvPr/>
        </p:nvPicPr>
        <p:blipFill>
          <a:blip r:embed="rId4"/>
          <a:stretch/>
        </p:blipFill>
        <p:spPr>
          <a:xfrm>
            <a:off x="1906560" y="8763120"/>
            <a:ext cx="7200" cy="360"/>
          </a:xfrm>
          <a:prstGeom prst="rect">
            <a:avLst/>
          </a:prstGeom>
          <a:ln w="0">
            <a:noFill/>
          </a:ln>
        </p:spPr>
      </p:pic>
      <p:pic>
        <p:nvPicPr>
          <p:cNvPr id="80" name="Picture 13"/>
          <p:cNvPicPr/>
          <p:nvPr/>
        </p:nvPicPr>
        <p:blipFill>
          <a:blip r:embed="rId5"/>
          <a:stretch/>
        </p:blipFill>
        <p:spPr>
          <a:xfrm>
            <a:off x="4089240" y="7023240"/>
            <a:ext cx="16920" cy="360"/>
          </a:xfrm>
          <a:prstGeom prst="rect">
            <a:avLst/>
          </a:prstGeom>
          <a:ln w="0">
            <a:noFill/>
          </a:ln>
        </p:spPr>
      </p:pic>
      <p:pic>
        <p:nvPicPr>
          <p:cNvPr id="81" name="Picture 16"/>
          <p:cNvPicPr/>
          <p:nvPr/>
        </p:nvPicPr>
        <p:blipFill>
          <a:blip r:embed="rId4"/>
          <a:stretch/>
        </p:blipFill>
        <p:spPr>
          <a:xfrm>
            <a:off x="4127400" y="7023240"/>
            <a:ext cx="9000" cy="360"/>
          </a:xfrm>
          <a:prstGeom prst="rect">
            <a:avLst/>
          </a:prstGeom>
          <a:ln w="0">
            <a:noFill/>
          </a:ln>
        </p:spPr>
      </p:pic>
      <p:pic>
        <p:nvPicPr>
          <p:cNvPr id="82" name="Picture 19"/>
          <p:cNvPicPr/>
          <p:nvPr/>
        </p:nvPicPr>
        <p:blipFill>
          <a:blip r:embed="rId6"/>
          <a:stretch/>
        </p:blipFill>
        <p:spPr>
          <a:xfrm>
            <a:off x="1420920" y="14308200"/>
            <a:ext cx="259920" cy="360"/>
          </a:xfrm>
          <a:prstGeom prst="rect">
            <a:avLst/>
          </a:prstGeom>
          <a:ln w="0">
            <a:noFill/>
          </a:ln>
        </p:spPr>
      </p:pic>
      <p:pic>
        <p:nvPicPr>
          <p:cNvPr id="83" name="Imagem 46"/>
          <p:cNvPicPr/>
          <p:nvPr/>
        </p:nvPicPr>
        <p:blipFill>
          <a:blip r:embed="rId7"/>
          <a:stretch/>
        </p:blipFill>
        <p:spPr>
          <a:xfrm>
            <a:off x="0" y="3997800"/>
            <a:ext cx="12189960" cy="397800"/>
          </a:xfrm>
          <a:prstGeom prst="rect">
            <a:avLst/>
          </a:prstGeom>
          <a:ln w="0"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2104920" y="4397760"/>
            <a:ext cx="8353080" cy="54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3600" b="1" strike="noStrike" cap="all" spc="-1" dirty="0">
                <a:solidFill>
                  <a:srgbClr val="2F3342"/>
                </a:solidFill>
                <a:latin typeface="Calibri"/>
                <a:ea typeface="DejaVu Sans"/>
              </a:rPr>
              <a:t>TRANSIÇÃO DE GESTÃO 2024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1783980" y="5234982"/>
            <a:ext cx="9015036" cy="15330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500" b="1" strike="noStrike" spc="-1" dirty="0">
                <a:solidFill>
                  <a:srgbClr val="2F3342"/>
                </a:solidFill>
                <a:latin typeface="Calibri"/>
                <a:ea typeface="DejaVu Sans"/>
              </a:rPr>
              <a:t>COMISSÃO DE ÉTICA SETORIAL - CES</a:t>
            </a:r>
            <a:endParaRPr lang="pt-BR" sz="25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 dirty="0">
                <a:solidFill>
                  <a:srgbClr val="2F3342"/>
                </a:solidFill>
                <a:latin typeface="Calibri"/>
                <a:ea typeface="DejaVu Sans"/>
              </a:rPr>
              <a:t>UNIDADE</a:t>
            </a:r>
            <a:r>
              <a:rPr lang="pt-BR" sz="2400" b="1" strike="noStrike" spc="-1" dirty="0">
                <a:solidFill>
                  <a:srgbClr val="2F3342"/>
                </a:solidFill>
                <a:latin typeface="Calibri"/>
                <a:ea typeface="DejaVu Sans"/>
              </a:rPr>
              <a:t>: SECRETARIA-EXECUTIVA DA COMISSÃO DE ÉTICA</a:t>
            </a:r>
            <a:endParaRPr lang="pt-B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Imagem 7"/>
          <p:cNvPicPr/>
          <p:nvPr/>
        </p:nvPicPr>
        <p:blipFill>
          <a:blip r:embed="rId3"/>
          <a:stretch/>
        </p:blipFill>
        <p:spPr>
          <a:xfrm>
            <a:off x="0" y="1080"/>
            <a:ext cx="12189960" cy="599760"/>
          </a:xfrm>
          <a:prstGeom prst="rect">
            <a:avLst/>
          </a:prstGeom>
          <a:ln w="0">
            <a:noFill/>
          </a:ln>
        </p:spPr>
      </p:pic>
      <p:pic>
        <p:nvPicPr>
          <p:cNvPr id="87" name="Imagem 23"/>
          <p:cNvPicPr/>
          <p:nvPr/>
        </p:nvPicPr>
        <p:blipFill>
          <a:blip r:embed="rId4"/>
          <a:stretch/>
        </p:blipFill>
        <p:spPr>
          <a:xfrm>
            <a:off x="3960" y="-11520"/>
            <a:ext cx="8957160" cy="612360"/>
          </a:xfrm>
          <a:prstGeom prst="rect">
            <a:avLst/>
          </a:prstGeom>
          <a:ln w="0"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11549160" y="6413760"/>
            <a:ext cx="640440" cy="40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F53FEE2F-96D1-482E-8FB9-B313C980C5B5}" type="slidenum">
              <a:rPr lang="pt-BR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2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 flipH="1">
            <a:off x="55080" y="6504840"/>
            <a:ext cx="12045240" cy="295560"/>
          </a:xfrm>
          <a:prstGeom prst="rect">
            <a:avLst/>
          </a:prstGeom>
          <a:noFill/>
          <a:ln w="69840">
            <a:solidFill>
              <a:srgbClr val="8497B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0" name="Imagem 20"/>
          <p:cNvPicPr/>
          <p:nvPr/>
        </p:nvPicPr>
        <p:blipFill>
          <a:blip r:embed="rId5"/>
          <a:stretch/>
        </p:blipFill>
        <p:spPr>
          <a:xfrm>
            <a:off x="8965800" y="-61200"/>
            <a:ext cx="3226680" cy="696240"/>
          </a:xfrm>
          <a:prstGeom prst="rect">
            <a:avLst/>
          </a:prstGeom>
          <a:ln w="0">
            <a:noFill/>
          </a:ln>
        </p:spPr>
      </p:pic>
      <p:sp>
        <p:nvSpPr>
          <p:cNvPr id="91" name="CustomShape 3"/>
          <p:cNvSpPr/>
          <p:nvPr/>
        </p:nvSpPr>
        <p:spPr>
          <a:xfrm>
            <a:off x="745588" y="663120"/>
            <a:ext cx="10245212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Rede Ética e Estrutura</a:t>
            </a:r>
            <a:r>
              <a:rPr lang="pt-BR" sz="3600" b="1" u="sng" spc="-1" dirty="0">
                <a:solidFill>
                  <a:srgbClr val="000000"/>
                </a:solidFill>
                <a:latin typeface="Calibri"/>
                <a:ea typeface="DejaVu Sans"/>
              </a:rPr>
              <a:t> na UNIR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93" name="CustomShape 5"/>
          <p:cNvSpPr/>
          <p:nvPr/>
        </p:nvSpPr>
        <p:spPr>
          <a:xfrm>
            <a:off x="57240" y="9720"/>
            <a:ext cx="6337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FFFFFF"/>
                </a:solidFill>
                <a:latin typeface="Calibri"/>
                <a:ea typeface="DejaVu Sans"/>
              </a:rPr>
              <a:t>TRANSIÇÃO NA UNIR 2024</a:t>
            </a:r>
            <a:endParaRPr lang="pt-BR" sz="3200" b="0" strike="noStrike" spc="-1">
              <a:latin typeface="Arial"/>
            </a:endParaRPr>
          </a:p>
        </p:txBody>
      </p:sp>
      <p:grpSp>
        <p:nvGrpSpPr>
          <p:cNvPr id="109" name="Group 21"/>
          <p:cNvGrpSpPr/>
          <p:nvPr/>
        </p:nvGrpSpPr>
        <p:grpSpPr>
          <a:xfrm>
            <a:off x="0" y="0"/>
            <a:ext cx="0" cy="0"/>
            <a:chOff x="0" y="0"/>
            <a:chExt cx="0" cy="0"/>
          </a:xfrm>
        </p:grpSpPr>
      </p:grpSp>
      <p:pic>
        <p:nvPicPr>
          <p:cNvPr id="14" name="Imagem 13">
            <a:extLst>
              <a:ext uri="{FF2B5EF4-FFF2-40B4-BE49-F238E27FC236}">
                <a16:creationId xmlns:a16="http://schemas.microsoft.com/office/drawing/2014/main" id="{49B9AAF8-2ED3-1CE6-4F30-405EB5F16E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042" y="1141489"/>
            <a:ext cx="7195285" cy="4774933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BFD1020E-C59D-52CD-BAD8-2A9391B49122}"/>
              </a:ext>
            </a:extLst>
          </p:cNvPr>
          <p:cNvSpPr txBox="1"/>
          <p:nvPr/>
        </p:nvSpPr>
        <p:spPr>
          <a:xfrm>
            <a:off x="10305816" y="4614868"/>
            <a:ext cx="1886184" cy="584775"/>
          </a:xfrm>
          <a:prstGeom prst="rect">
            <a:avLst/>
          </a:prstGeom>
          <a:solidFill>
            <a:srgbClr val="9999FF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Comissão</a:t>
            </a:r>
            <a:r>
              <a:rPr lang="pt-BR" sz="1600" b="1" dirty="0"/>
              <a:t> </a:t>
            </a:r>
            <a:r>
              <a:rPr lang="pt-BR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</a:t>
            </a:r>
            <a:r>
              <a:rPr lang="pt-BR" sz="1600" b="1" dirty="0"/>
              <a:t> </a:t>
            </a:r>
            <a:r>
              <a:rPr lang="pt-BR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Ética</a:t>
            </a:r>
            <a:r>
              <a:rPr lang="pt-BR" sz="1600" b="1" dirty="0"/>
              <a:t> </a:t>
            </a:r>
            <a:r>
              <a:rPr lang="pt-BR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Setorial</a:t>
            </a:r>
            <a:r>
              <a:rPr lang="pt-BR" sz="1600" b="1" dirty="0"/>
              <a:t> 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30F0B888-6A6E-7FB7-0B1C-0CA87B7B17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46961" y="1786366"/>
            <a:ext cx="4853359" cy="38745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m 7"/>
          <p:cNvPicPr/>
          <p:nvPr/>
        </p:nvPicPr>
        <p:blipFill>
          <a:blip r:embed="rId3"/>
          <a:stretch/>
        </p:blipFill>
        <p:spPr>
          <a:xfrm>
            <a:off x="0" y="1080"/>
            <a:ext cx="12189960" cy="599760"/>
          </a:xfrm>
          <a:prstGeom prst="rect">
            <a:avLst/>
          </a:prstGeom>
          <a:ln w="0">
            <a:noFill/>
          </a:ln>
        </p:spPr>
      </p:pic>
      <p:pic>
        <p:nvPicPr>
          <p:cNvPr id="111" name="Imagem 23"/>
          <p:cNvPicPr/>
          <p:nvPr/>
        </p:nvPicPr>
        <p:blipFill>
          <a:blip r:embed="rId4"/>
          <a:stretch/>
        </p:blipFill>
        <p:spPr>
          <a:xfrm>
            <a:off x="3960" y="-11520"/>
            <a:ext cx="8957160" cy="612360"/>
          </a:xfrm>
          <a:prstGeom prst="rect">
            <a:avLst/>
          </a:prstGeom>
          <a:ln w="0">
            <a:noFill/>
          </a:ln>
        </p:spPr>
      </p:pic>
      <p:sp>
        <p:nvSpPr>
          <p:cNvPr id="112" name="CustomShape 1"/>
          <p:cNvSpPr/>
          <p:nvPr/>
        </p:nvSpPr>
        <p:spPr>
          <a:xfrm>
            <a:off x="11549160" y="6413760"/>
            <a:ext cx="640440" cy="40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9D80387B-73EB-4A40-A855-B26D76A7762B}" type="slidenum">
              <a:rPr lang="pt-BR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3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 flipH="1">
            <a:off x="55080" y="6188040"/>
            <a:ext cx="12045240" cy="612360"/>
          </a:xfrm>
          <a:prstGeom prst="rect">
            <a:avLst/>
          </a:prstGeom>
          <a:noFill/>
          <a:ln w="69840">
            <a:solidFill>
              <a:srgbClr val="8497B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pt-BR" dirty="0"/>
              <a:t> *Resolução nº 10/2008/CEP/PR: 3 membros titulares e 3 membros suplentes. </a:t>
            </a:r>
          </a:p>
          <a:p>
            <a:r>
              <a:rPr lang="pt-BR" dirty="0"/>
              <a:t>** Decreto nº 6.029/22007: contará com uma secretaria executiva vinculada à Reitoria.</a:t>
            </a:r>
          </a:p>
        </p:txBody>
      </p:sp>
      <p:pic>
        <p:nvPicPr>
          <p:cNvPr id="114" name="Imagem 20"/>
          <p:cNvPicPr/>
          <p:nvPr/>
        </p:nvPicPr>
        <p:blipFill>
          <a:blip r:embed="rId5"/>
          <a:stretch/>
        </p:blipFill>
        <p:spPr>
          <a:xfrm>
            <a:off x="8965800" y="-61200"/>
            <a:ext cx="3226680" cy="696240"/>
          </a:xfrm>
          <a:prstGeom prst="rect">
            <a:avLst/>
          </a:prstGeom>
          <a:ln w="0">
            <a:noFill/>
          </a:ln>
        </p:spPr>
      </p:pic>
      <p:grpSp>
        <p:nvGrpSpPr>
          <p:cNvPr id="115" name="Group 3"/>
          <p:cNvGrpSpPr/>
          <p:nvPr/>
        </p:nvGrpSpPr>
        <p:grpSpPr>
          <a:xfrm>
            <a:off x="8383417" y="2259360"/>
            <a:ext cx="2153520" cy="911160"/>
            <a:chOff x="8383417" y="2259360"/>
            <a:chExt cx="2153520" cy="91116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16" name="CustomShape 4"/>
            <p:cNvSpPr/>
            <p:nvPr/>
          </p:nvSpPr>
          <p:spPr>
            <a:xfrm>
              <a:off x="8383417" y="2259360"/>
              <a:ext cx="2153520" cy="911160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8680" tIns="148680" rIns="122040" bIns="1490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1120"/>
                </a:spcAft>
              </a:pPr>
              <a:r>
                <a:rPr lang="pt-BR" sz="3200" b="0" strike="noStrike" spc="-1" dirty="0">
                  <a:solidFill>
                    <a:srgbClr val="000000"/>
                  </a:solidFill>
                  <a:latin typeface="Calibri"/>
                  <a:ea typeface="DejaVu Sans"/>
                </a:rPr>
                <a:t>CES</a:t>
              </a:r>
              <a:endParaRPr lang="pt-BR" sz="3200" b="0" strike="noStrike" spc="-1" dirty="0">
                <a:latin typeface="Arial"/>
              </a:endParaRPr>
            </a:p>
          </p:txBody>
        </p:sp>
      </p:grpSp>
      <p:grpSp>
        <p:nvGrpSpPr>
          <p:cNvPr id="117" name="Group 5"/>
          <p:cNvGrpSpPr/>
          <p:nvPr/>
        </p:nvGrpSpPr>
        <p:grpSpPr>
          <a:xfrm>
            <a:off x="0" y="0"/>
            <a:ext cx="0" cy="0"/>
            <a:chOff x="0" y="0"/>
            <a:chExt cx="0" cy="0"/>
          </a:xfrm>
        </p:grpSpPr>
      </p:grpSp>
      <p:sp>
        <p:nvSpPr>
          <p:cNvPr id="118" name="CustomShape 6"/>
          <p:cNvSpPr/>
          <p:nvPr/>
        </p:nvSpPr>
        <p:spPr>
          <a:xfrm>
            <a:off x="3040920" y="1205280"/>
            <a:ext cx="610776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ESTRUTURA 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119" name="CustomShape 7"/>
          <p:cNvSpPr/>
          <p:nvPr/>
        </p:nvSpPr>
        <p:spPr>
          <a:xfrm>
            <a:off x="57240" y="9720"/>
            <a:ext cx="6337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FFFFFF"/>
                </a:solidFill>
                <a:latin typeface="Calibri"/>
                <a:ea typeface="DejaVu Sans"/>
              </a:rPr>
              <a:t>TRANSIÇÃO NA UNIR 2024</a:t>
            </a:r>
            <a:endParaRPr lang="pt-BR" sz="3200" b="0" strike="noStrike" spc="-1">
              <a:latin typeface="Arial"/>
            </a:endParaRPr>
          </a:p>
        </p:txBody>
      </p:sp>
      <p:graphicFrame>
        <p:nvGraphicFramePr>
          <p:cNvPr id="120" name="Table 8"/>
          <p:cNvGraphicFramePr/>
          <p:nvPr>
            <p:extLst>
              <p:ext uri="{D42A27DB-BD31-4B8C-83A1-F6EECF244321}">
                <p14:modId xmlns:p14="http://schemas.microsoft.com/office/powerpoint/2010/main" val="329806990"/>
              </p:ext>
            </p:extLst>
          </p:nvPr>
        </p:nvGraphicFramePr>
        <p:xfrm>
          <a:off x="648000" y="2138760"/>
          <a:ext cx="4923720" cy="1830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48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1" strike="noStrike" spc="-1" dirty="0"/>
                        <a:t>Comissão de Ética Setorial **</a:t>
                      </a:r>
                      <a:endParaRPr lang="pt-BR" sz="1800" b="1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76248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</a:rPr>
                        <a:t>Função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</a:rPr>
                        <a:t>Quantidade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</a:rPr>
                        <a:t>Membro Titular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</a:rPr>
                        <a:t>Membros Suplentes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A3F0E68A-8892-C580-2EE9-0AC19BDA2F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2808408"/>
              </p:ext>
            </p:extLst>
          </p:nvPr>
        </p:nvGraphicFramePr>
        <p:xfrm>
          <a:off x="648000" y="4251877"/>
          <a:ext cx="4923720" cy="14630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48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1" strike="noStrike" spc="-1" dirty="0"/>
                        <a:t>Secretaria-executiva da CES</a:t>
                      </a:r>
                      <a:endParaRPr lang="pt-BR" sz="1800" b="1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76248"/>
                  </a:ext>
                </a:extLst>
              </a:tr>
              <a:tr h="2288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</a:rPr>
                        <a:t>Função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</a:rPr>
                        <a:t>Quantidade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8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/>
                        <a:t>Secretaria Executiva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/>
                        <a:t>1*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8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68400" marR="684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agem 7"/>
          <p:cNvPicPr/>
          <p:nvPr/>
        </p:nvPicPr>
        <p:blipFill>
          <a:blip r:embed="rId3"/>
          <a:stretch/>
        </p:blipFill>
        <p:spPr>
          <a:xfrm>
            <a:off x="0" y="1080"/>
            <a:ext cx="12189960" cy="599760"/>
          </a:xfrm>
          <a:prstGeom prst="rect">
            <a:avLst/>
          </a:prstGeom>
          <a:ln w="0">
            <a:noFill/>
          </a:ln>
        </p:spPr>
      </p:pic>
      <p:pic>
        <p:nvPicPr>
          <p:cNvPr id="122" name="Imagem 23"/>
          <p:cNvPicPr/>
          <p:nvPr/>
        </p:nvPicPr>
        <p:blipFill>
          <a:blip r:embed="rId4"/>
          <a:stretch/>
        </p:blipFill>
        <p:spPr>
          <a:xfrm>
            <a:off x="3960" y="-11520"/>
            <a:ext cx="8957160" cy="612360"/>
          </a:xfrm>
          <a:prstGeom prst="rect">
            <a:avLst/>
          </a:prstGeom>
          <a:ln w="0">
            <a:noFill/>
          </a:ln>
        </p:spPr>
      </p:pic>
      <p:sp>
        <p:nvSpPr>
          <p:cNvPr id="123" name="CustomShape 1"/>
          <p:cNvSpPr/>
          <p:nvPr/>
        </p:nvSpPr>
        <p:spPr>
          <a:xfrm>
            <a:off x="11549160" y="6413760"/>
            <a:ext cx="640440" cy="40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56DDB063-D7AE-4BE9-BFB5-EDF5ABD5FA59}" type="slidenum">
              <a:rPr lang="pt-BR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4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 flipH="1">
            <a:off x="55080" y="6504840"/>
            <a:ext cx="12045240" cy="295560"/>
          </a:xfrm>
          <a:prstGeom prst="rect">
            <a:avLst/>
          </a:prstGeom>
          <a:noFill/>
          <a:ln w="69840">
            <a:solidFill>
              <a:srgbClr val="8497B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5" name="Imagem 20"/>
          <p:cNvPicPr/>
          <p:nvPr/>
        </p:nvPicPr>
        <p:blipFill>
          <a:blip r:embed="rId5"/>
          <a:stretch/>
        </p:blipFill>
        <p:spPr>
          <a:xfrm>
            <a:off x="8965800" y="-61200"/>
            <a:ext cx="3226680" cy="696240"/>
          </a:xfrm>
          <a:prstGeom prst="rect">
            <a:avLst/>
          </a:prstGeom>
          <a:ln w="0">
            <a:noFill/>
          </a:ln>
        </p:spPr>
      </p:pic>
      <p:sp>
        <p:nvSpPr>
          <p:cNvPr id="126" name="CustomShape 3"/>
          <p:cNvSpPr/>
          <p:nvPr/>
        </p:nvSpPr>
        <p:spPr>
          <a:xfrm>
            <a:off x="2024640" y="532440"/>
            <a:ext cx="83347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u="sng" strike="noStrike" spc="-1" dirty="0">
                <a:solidFill>
                  <a:schemeClr val="tx2">
                    <a:lumMod val="75000"/>
                  </a:schemeClr>
                </a:solidFill>
                <a:uFillTx/>
                <a:latin typeface="Calibri"/>
                <a:ea typeface="DejaVu Sans"/>
              </a:rPr>
              <a:t>COMPETÊNCIAS E ÁREA DE ATUAÇÃO</a:t>
            </a:r>
            <a:endParaRPr lang="pt-BR" sz="2800" b="0" strike="noStrike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57240" y="9720"/>
            <a:ext cx="6337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FFFFFF"/>
                </a:solidFill>
                <a:latin typeface="Calibri"/>
                <a:ea typeface="DejaVu Sans"/>
              </a:rPr>
              <a:t>TRANSIÇÃO NA UNIR 2024</a:t>
            </a:r>
            <a:endParaRPr lang="pt-BR" sz="3200" b="0" strike="noStrike" spc="-1">
              <a:latin typeface="Arial"/>
            </a:endParaRPr>
          </a:p>
        </p:txBody>
      </p:sp>
      <p:sp>
        <p:nvSpPr>
          <p:cNvPr id="141" name="CustomShape 11"/>
          <p:cNvSpPr/>
          <p:nvPr/>
        </p:nvSpPr>
        <p:spPr>
          <a:xfrm>
            <a:off x="914400" y="1617964"/>
            <a:ext cx="10789920" cy="19375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b="1" strike="noStrike" spc="-1" dirty="0">
                <a:latin typeface="Calibri"/>
                <a:ea typeface="DejaVu Sans"/>
              </a:rPr>
              <a:t>Instância consultiva para os dirigentes e servidores da UNIR.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b="1" strike="noStrike" spc="-1" dirty="0">
                <a:latin typeface="Calibri"/>
                <a:ea typeface="DejaVu Sans"/>
              </a:rPr>
              <a:t>Aplicar o Código de Ética do Servidor Público Federal – Decreto 1.171/1994.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b="1" strike="noStrike" spc="-1" dirty="0">
                <a:latin typeface="Calibri"/>
                <a:ea typeface="DejaVu Sans"/>
              </a:rPr>
              <a:t>Apurar, mediante denúncias ou de ofício, condutas de servidores da UNIR não integrantes da alta administração ( DAS-4/CD-3).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b="1" strike="noStrike" spc="-1" dirty="0">
                <a:latin typeface="Calibri"/>
                <a:ea typeface="DejaVu Sans"/>
              </a:rPr>
              <a:t>Desenvolver atividades preventivas, orientações, capacitações e treinamentos.</a:t>
            </a:r>
            <a:endParaRPr lang="pt-BR" sz="2400" b="1" strike="noStrike" spc="-1" dirty="0">
              <a:latin typeface="Arial"/>
            </a:endParaRPr>
          </a:p>
        </p:txBody>
      </p:sp>
      <p:sp>
        <p:nvSpPr>
          <p:cNvPr id="2" name="CustomShape 11">
            <a:extLst>
              <a:ext uri="{FF2B5EF4-FFF2-40B4-BE49-F238E27FC236}">
                <a16:creationId xmlns:a16="http://schemas.microsoft.com/office/drawing/2014/main" id="{D0D891BA-D6CD-35E3-FEA9-466F77297769}"/>
              </a:ext>
            </a:extLst>
          </p:cNvPr>
          <p:cNvSpPr/>
          <p:nvPr/>
        </p:nvSpPr>
        <p:spPr>
          <a:xfrm>
            <a:off x="759240" y="4507028"/>
            <a:ext cx="1078992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Área de atuação:  </a:t>
            </a:r>
          </a:p>
          <a:p>
            <a:pPr>
              <a:lnSpc>
                <a:spcPct val="100000"/>
              </a:lnSpc>
            </a:pP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Educativa  2. Consultiva   3. Preventiva   4. Conciliadora e  5. Repressiva</a:t>
            </a:r>
            <a:endParaRPr lang="pt-BR" sz="2400" b="1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2087C23-78C0-D58A-2BBE-4FC072258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1598712"/>
              </p:ext>
            </p:extLst>
          </p:nvPr>
        </p:nvGraphicFramePr>
        <p:xfrm>
          <a:off x="641684" y="719666"/>
          <a:ext cx="2261937" cy="818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m 7"/>
          <p:cNvPicPr/>
          <p:nvPr/>
        </p:nvPicPr>
        <p:blipFill>
          <a:blip r:embed="rId3"/>
          <a:stretch/>
        </p:blipFill>
        <p:spPr>
          <a:xfrm>
            <a:off x="0" y="1080"/>
            <a:ext cx="12189960" cy="599760"/>
          </a:xfrm>
          <a:prstGeom prst="rect">
            <a:avLst/>
          </a:prstGeom>
          <a:ln w="0">
            <a:noFill/>
          </a:ln>
        </p:spPr>
      </p:pic>
      <p:pic>
        <p:nvPicPr>
          <p:cNvPr id="144" name="Imagem 23"/>
          <p:cNvPicPr/>
          <p:nvPr/>
        </p:nvPicPr>
        <p:blipFill>
          <a:blip r:embed="rId4"/>
          <a:stretch/>
        </p:blipFill>
        <p:spPr>
          <a:xfrm>
            <a:off x="3960" y="-11520"/>
            <a:ext cx="8957160" cy="612360"/>
          </a:xfrm>
          <a:prstGeom prst="rect">
            <a:avLst/>
          </a:prstGeom>
          <a:ln w="0">
            <a:noFill/>
          </a:ln>
        </p:spPr>
      </p:pic>
      <p:sp>
        <p:nvSpPr>
          <p:cNvPr id="145" name="CustomShape 1"/>
          <p:cNvSpPr/>
          <p:nvPr/>
        </p:nvSpPr>
        <p:spPr>
          <a:xfrm>
            <a:off x="11549160" y="6413760"/>
            <a:ext cx="640440" cy="40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E36333C0-7391-49D5-8BE3-5FB6E601C972}" type="slidenum">
              <a:rPr lang="pt-BR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5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 flipH="1">
            <a:off x="55080" y="6504840"/>
            <a:ext cx="12045240" cy="295560"/>
          </a:xfrm>
          <a:prstGeom prst="rect">
            <a:avLst/>
          </a:prstGeom>
          <a:noFill/>
          <a:ln w="69840">
            <a:solidFill>
              <a:srgbClr val="8497B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7" name="Imagem 20"/>
          <p:cNvPicPr/>
          <p:nvPr/>
        </p:nvPicPr>
        <p:blipFill>
          <a:blip r:embed="rId5"/>
          <a:stretch/>
        </p:blipFill>
        <p:spPr>
          <a:xfrm>
            <a:off x="8965800" y="-61200"/>
            <a:ext cx="3226680" cy="696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48" name="Table 3"/>
          <p:cNvGraphicFramePr/>
          <p:nvPr>
            <p:extLst>
              <p:ext uri="{D42A27DB-BD31-4B8C-83A1-F6EECF244321}">
                <p14:modId xmlns:p14="http://schemas.microsoft.com/office/powerpoint/2010/main" val="4249752313"/>
              </p:ext>
            </p:extLst>
          </p:nvPr>
        </p:nvGraphicFramePr>
        <p:xfrm>
          <a:off x="726120" y="904799"/>
          <a:ext cx="10954046" cy="5148439"/>
        </p:xfrm>
        <a:graphic>
          <a:graphicData uri="http://schemas.openxmlformats.org/drawingml/2006/table">
            <a:tbl>
              <a:tblPr/>
              <a:tblGrid>
                <a:gridCol w="271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8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800" b="1" strike="noStrike" spc="-1" dirty="0">
                          <a:solidFill>
                            <a:srgbClr val="FFFFFF"/>
                          </a:solidFill>
                          <a:latin typeface="Constantia"/>
                        </a:rPr>
                        <a:t>CES</a:t>
                      </a:r>
                      <a:endParaRPr lang="pt-BR" sz="2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 b="1" strike="noStrike" spc="-1" dirty="0">
                          <a:solidFill>
                            <a:srgbClr val="000000"/>
                          </a:solidFill>
                          <a:latin typeface="Constantia"/>
                        </a:rPr>
                        <a:t>DIFICULDADES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 b="1" strike="noStrike" spc="-1" dirty="0">
                          <a:solidFill>
                            <a:srgbClr val="000000"/>
                          </a:solidFill>
                          <a:latin typeface="Constantia"/>
                        </a:rPr>
                        <a:t>E DESAFIOS</a:t>
                      </a:r>
                      <a:endParaRPr lang="pt-BR" sz="2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Estruturação do colegiado. </a:t>
                      </a:r>
                    </a:p>
                    <a:p>
                      <a:pPr marL="34308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Quantidade limitada de membros.   </a:t>
                      </a:r>
                    </a:p>
                    <a:p>
                      <a:pPr marL="34308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Ausência de Código de Conduta Ética para servidores.  </a:t>
                      </a:r>
                    </a:p>
                    <a:p>
                      <a:pPr marL="343080" marR="0" lvl="0" indent="-34092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Calibri"/>
                        <a:buAutoNum type="arabicPeriod"/>
                        <a:tabLst/>
                        <a:defRPr/>
                      </a:pPr>
                      <a:r>
                        <a:rPr lang="pt-BR" sz="25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Incompatibilidade de prazos entre as instâncias. </a:t>
                      </a:r>
                      <a:endParaRPr lang="pt-BR" sz="25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308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Falta de integração com a Corregedoria. </a:t>
                      </a:r>
                    </a:p>
                    <a:p>
                      <a:pPr marL="34308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Fortalecer as funções: educativa e preventiva.</a:t>
                      </a:r>
                    </a:p>
                    <a:p>
                      <a:pPr marL="34308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Cumprir princípios: Garantia da Proteção à honra e imagem da pessoa investigada e da Proteção à identidade do denunciante (salvaguarda).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pt-BR" sz="2500" b="0" strike="noStrike" spc="-1" dirty="0">
                        <a:latin typeface="Arial"/>
                      </a:endParaRPr>
                    </a:p>
                    <a:p>
                      <a:pPr marL="2160" indent="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None/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9" name="CustomShape 4"/>
          <p:cNvSpPr/>
          <p:nvPr/>
        </p:nvSpPr>
        <p:spPr>
          <a:xfrm>
            <a:off x="57240" y="9720"/>
            <a:ext cx="6337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FFFFFF"/>
                </a:solidFill>
                <a:latin typeface="Calibri"/>
                <a:ea typeface="DejaVu Sans"/>
              </a:rPr>
              <a:t>TRANSIÇÃO NA UNIR 2024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m 7"/>
          <p:cNvPicPr/>
          <p:nvPr/>
        </p:nvPicPr>
        <p:blipFill>
          <a:blip r:embed="rId3"/>
          <a:stretch/>
        </p:blipFill>
        <p:spPr>
          <a:xfrm>
            <a:off x="0" y="1080"/>
            <a:ext cx="12189960" cy="599760"/>
          </a:xfrm>
          <a:prstGeom prst="rect">
            <a:avLst/>
          </a:prstGeom>
          <a:ln w="0">
            <a:noFill/>
          </a:ln>
        </p:spPr>
      </p:pic>
      <p:pic>
        <p:nvPicPr>
          <p:cNvPr id="151" name="Imagem 23"/>
          <p:cNvPicPr/>
          <p:nvPr/>
        </p:nvPicPr>
        <p:blipFill>
          <a:blip r:embed="rId4"/>
          <a:stretch/>
        </p:blipFill>
        <p:spPr>
          <a:xfrm>
            <a:off x="3960" y="-11520"/>
            <a:ext cx="8957160" cy="612360"/>
          </a:xfrm>
          <a:prstGeom prst="rect">
            <a:avLst/>
          </a:prstGeom>
          <a:ln w="0">
            <a:noFill/>
          </a:ln>
        </p:spPr>
      </p:pic>
      <p:sp>
        <p:nvSpPr>
          <p:cNvPr id="152" name="CustomShape 1"/>
          <p:cNvSpPr/>
          <p:nvPr/>
        </p:nvSpPr>
        <p:spPr>
          <a:xfrm>
            <a:off x="11549160" y="6413760"/>
            <a:ext cx="640440" cy="40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B90D70D3-89CD-43AB-9325-7B01075F6E67}" type="slidenum">
              <a:rPr lang="pt-BR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6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 flipH="1">
            <a:off x="55080" y="6504840"/>
            <a:ext cx="12045240" cy="295560"/>
          </a:xfrm>
          <a:prstGeom prst="rect">
            <a:avLst/>
          </a:prstGeom>
          <a:noFill/>
          <a:ln w="69840">
            <a:solidFill>
              <a:srgbClr val="8497B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4" name="Imagem 20"/>
          <p:cNvPicPr/>
          <p:nvPr/>
        </p:nvPicPr>
        <p:blipFill>
          <a:blip r:embed="rId5"/>
          <a:stretch/>
        </p:blipFill>
        <p:spPr>
          <a:xfrm>
            <a:off x="8965800" y="-61200"/>
            <a:ext cx="3226680" cy="696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55" name="Table 3"/>
          <p:cNvGraphicFramePr/>
          <p:nvPr>
            <p:extLst>
              <p:ext uri="{D42A27DB-BD31-4B8C-83A1-F6EECF244321}">
                <p14:modId xmlns:p14="http://schemas.microsoft.com/office/powerpoint/2010/main" val="719877659"/>
              </p:ext>
            </p:extLst>
          </p:nvPr>
        </p:nvGraphicFramePr>
        <p:xfrm>
          <a:off x="609480" y="905760"/>
          <a:ext cx="11010600" cy="5093400"/>
        </p:xfrm>
        <a:graphic>
          <a:graphicData uri="http://schemas.openxmlformats.org/drawingml/2006/table">
            <a:tbl>
              <a:tblPr/>
              <a:tblGrid>
                <a:gridCol w="2696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800" b="1" strike="noStrike" spc="-1" dirty="0">
                          <a:solidFill>
                            <a:srgbClr val="FFFFFF"/>
                          </a:solidFill>
                          <a:latin typeface="Constantia"/>
                        </a:rPr>
                        <a:t>CES</a:t>
                      </a:r>
                      <a:endParaRPr lang="pt-BR" sz="2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5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000" b="1" strike="noStrike" spc="-1" dirty="0">
                          <a:solidFill>
                            <a:srgbClr val="000000"/>
                          </a:solidFill>
                          <a:latin typeface="Constantia"/>
                        </a:rPr>
                        <a:t>AVANÇOS</a:t>
                      </a:r>
                      <a:endParaRPr lang="pt-BR" sz="3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lphaLcParenR"/>
                      </a:pPr>
                      <a:r>
                        <a:rPr lang="pt-BR" sz="2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Capacitação de Membros e Secretaria da CES.</a:t>
                      </a:r>
                      <a:endParaRPr lang="pt-BR" sz="2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3080" marR="0" lvl="0" indent="-34092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Calibri"/>
                        <a:buAutoNum type="alphaLcParenR"/>
                        <a:tabLst/>
                        <a:defRPr/>
                      </a:pPr>
                      <a:r>
                        <a:rPr lang="pt-BR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Avaliação Anual do Sistema de Gestão da Ética do Poder Executivo Federal</a:t>
                      </a:r>
                      <a:r>
                        <a:rPr lang="pt-BR" sz="2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(Painel Gerencial da CEP). </a:t>
                      </a:r>
                      <a:r>
                        <a:rPr lang="pt-BR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343080" marR="0" lvl="0" indent="-34092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Calibri"/>
                        <a:buAutoNum type="alphaLcParenR"/>
                        <a:tabLst/>
                        <a:defRPr/>
                      </a:pPr>
                      <a:r>
                        <a:rPr lang="pt-BR" sz="2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Atualização do ementário de precedentes da CEP/Brasília. </a:t>
                      </a:r>
                    </a:p>
                    <a:p>
                      <a:pPr marL="343080" marR="0" lvl="0" indent="-34092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Calibri"/>
                        <a:buAutoNum type="alphaLcParenR"/>
                        <a:tabLst/>
                        <a:defRPr/>
                      </a:pPr>
                      <a:r>
                        <a:rPr lang="pt-BR" sz="2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Site da Comissão de Ética, ampliar a comunicação. </a:t>
                      </a:r>
                    </a:p>
                    <a:p>
                      <a:pPr marL="343080" marR="0" lvl="0" indent="-3409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Calibri"/>
                        <a:buAutoNum type="alphaLcParenR"/>
                        <a:tabLst/>
                        <a:defRPr/>
                      </a:pPr>
                      <a:r>
                        <a:rPr lang="pt-BR" sz="2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Formação de equipe de apoio à Secretaria-executiva da CES, com objetivo de </a:t>
                      </a:r>
                      <a:r>
                        <a:rPr lang="pt-BR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instruir as matérias submetidas à deliberação da Comissão de Ética. 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16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Calibri"/>
                        <a:buNone/>
                        <a:tabLst/>
                        <a:defRPr/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6" name="CustomShape 4"/>
          <p:cNvSpPr/>
          <p:nvPr/>
        </p:nvSpPr>
        <p:spPr>
          <a:xfrm>
            <a:off x="57240" y="9720"/>
            <a:ext cx="6337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FFFFFF"/>
                </a:solidFill>
                <a:latin typeface="Calibri"/>
                <a:ea typeface="DejaVu Sans"/>
              </a:rPr>
              <a:t>TRANSIÇÃO NA UNIR 2024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m 7"/>
          <p:cNvPicPr/>
          <p:nvPr/>
        </p:nvPicPr>
        <p:blipFill>
          <a:blip r:embed="rId3"/>
          <a:stretch/>
        </p:blipFill>
        <p:spPr>
          <a:xfrm>
            <a:off x="0" y="1080"/>
            <a:ext cx="12189960" cy="599760"/>
          </a:xfrm>
          <a:prstGeom prst="rect">
            <a:avLst/>
          </a:prstGeom>
          <a:ln w="0">
            <a:noFill/>
          </a:ln>
        </p:spPr>
      </p:pic>
      <p:pic>
        <p:nvPicPr>
          <p:cNvPr id="158" name="Imagem 23"/>
          <p:cNvPicPr/>
          <p:nvPr/>
        </p:nvPicPr>
        <p:blipFill>
          <a:blip r:embed="rId4"/>
          <a:stretch/>
        </p:blipFill>
        <p:spPr>
          <a:xfrm>
            <a:off x="3960" y="-11520"/>
            <a:ext cx="8957160" cy="612360"/>
          </a:xfrm>
          <a:prstGeom prst="rect">
            <a:avLst/>
          </a:prstGeom>
          <a:ln w="0">
            <a:noFill/>
          </a:ln>
        </p:spPr>
      </p:pic>
      <p:sp>
        <p:nvSpPr>
          <p:cNvPr id="159" name="CustomShape 1"/>
          <p:cNvSpPr/>
          <p:nvPr/>
        </p:nvSpPr>
        <p:spPr>
          <a:xfrm>
            <a:off x="11549160" y="6413760"/>
            <a:ext cx="640440" cy="40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59E2F599-7256-4A31-9EA0-4998378576AC}" type="slidenum">
              <a:rPr lang="pt-BR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7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 flipH="1">
            <a:off x="55080" y="6504840"/>
            <a:ext cx="12045240" cy="295560"/>
          </a:xfrm>
          <a:prstGeom prst="rect">
            <a:avLst/>
          </a:prstGeom>
          <a:noFill/>
          <a:ln w="69840">
            <a:solidFill>
              <a:srgbClr val="8497B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1" name="Imagem 20"/>
          <p:cNvPicPr/>
          <p:nvPr/>
        </p:nvPicPr>
        <p:blipFill>
          <a:blip r:embed="rId5"/>
          <a:stretch/>
        </p:blipFill>
        <p:spPr>
          <a:xfrm>
            <a:off x="8965800" y="-61200"/>
            <a:ext cx="3226680" cy="696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62" name="Table 3"/>
          <p:cNvGraphicFramePr/>
          <p:nvPr>
            <p:extLst>
              <p:ext uri="{D42A27DB-BD31-4B8C-83A1-F6EECF244321}">
                <p14:modId xmlns:p14="http://schemas.microsoft.com/office/powerpoint/2010/main" val="272767239"/>
              </p:ext>
            </p:extLst>
          </p:nvPr>
        </p:nvGraphicFramePr>
        <p:xfrm>
          <a:off x="609480" y="728280"/>
          <a:ext cx="10939320" cy="4892619"/>
        </p:xfrm>
        <a:graphic>
          <a:graphicData uri="http://schemas.openxmlformats.org/drawingml/2006/table">
            <a:tbl>
              <a:tblPr/>
              <a:tblGrid>
                <a:gridCol w="272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2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800" b="1" strike="noStrike" spc="-1" dirty="0">
                          <a:solidFill>
                            <a:srgbClr val="FFFFFF"/>
                          </a:solidFill>
                          <a:latin typeface="Constantia"/>
                        </a:rPr>
                        <a:t>CES</a:t>
                      </a:r>
                      <a:endParaRPr lang="pt-BR" sz="2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44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3000" b="1" strike="noStrike" spc="-1" dirty="0">
                          <a:solidFill>
                            <a:srgbClr val="000000"/>
                          </a:solidFill>
                          <a:latin typeface="Constantia"/>
                        </a:rPr>
                        <a:t>AÇÕES EM ANDAMENTO</a:t>
                      </a:r>
                      <a:endParaRPr lang="pt-BR" sz="3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09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lphaLcParenR"/>
                      </a:pPr>
                      <a:r>
                        <a:rPr lang="pt-BR" sz="28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Participação de membros da CES e da Secretaria na CPCAD+: elaboração de Norma Interna, fluxo, protocolo e Cartilha de Assédio Moral no Trabalho.  </a:t>
                      </a:r>
                      <a:endParaRPr lang="pt-BR" sz="24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160" indent="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None/>
                      </a:pPr>
                      <a:endParaRPr lang="pt-BR" sz="24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343080" indent="-3409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lphaLcParenR"/>
                      </a:pPr>
                      <a:endParaRPr lang="pt-BR" sz="24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2160" indent="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None/>
                      </a:pPr>
                      <a:endParaRPr lang="pt-BR" sz="24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3" name="CustomShape 4"/>
          <p:cNvSpPr/>
          <p:nvPr/>
        </p:nvSpPr>
        <p:spPr>
          <a:xfrm>
            <a:off x="57240" y="9720"/>
            <a:ext cx="6337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FFFFFF"/>
                </a:solidFill>
                <a:latin typeface="Calibri"/>
                <a:ea typeface="DejaVu Sans"/>
              </a:rPr>
              <a:t>TRANSIÇÃO NA UNIR 2020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Imagem 7"/>
          <p:cNvPicPr/>
          <p:nvPr/>
        </p:nvPicPr>
        <p:blipFill>
          <a:blip r:embed="rId3"/>
          <a:stretch/>
        </p:blipFill>
        <p:spPr>
          <a:xfrm>
            <a:off x="0" y="1080"/>
            <a:ext cx="12189960" cy="599760"/>
          </a:xfrm>
          <a:prstGeom prst="rect">
            <a:avLst/>
          </a:prstGeom>
          <a:ln w="0">
            <a:noFill/>
          </a:ln>
        </p:spPr>
      </p:pic>
      <p:pic>
        <p:nvPicPr>
          <p:cNvPr id="165" name="Imagem 23"/>
          <p:cNvPicPr/>
          <p:nvPr/>
        </p:nvPicPr>
        <p:blipFill>
          <a:blip r:embed="rId4"/>
          <a:stretch/>
        </p:blipFill>
        <p:spPr>
          <a:xfrm>
            <a:off x="3960" y="-11520"/>
            <a:ext cx="8957160" cy="612360"/>
          </a:xfrm>
          <a:prstGeom prst="rect">
            <a:avLst/>
          </a:prstGeom>
          <a:ln w="0">
            <a:noFill/>
          </a:ln>
        </p:spPr>
      </p:pic>
      <p:sp>
        <p:nvSpPr>
          <p:cNvPr id="166" name="CustomShape 1"/>
          <p:cNvSpPr/>
          <p:nvPr/>
        </p:nvSpPr>
        <p:spPr>
          <a:xfrm>
            <a:off x="11549160" y="6413760"/>
            <a:ext cx="640440" cy="40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610F4F82-FD85-4E51-BD37-0390136BF387}" type="slidenum">
              <a:rPr lang="pt-BR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8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 flipH="1">
            <a:off x="70200" y="6661080"/>
            <a:ext cx="12045240" cy="115560"/>
          </a:xfrm>
          <a:prstGeom prst="rect">
            <a:avLst/>
          </a:prstGeom>
          <a:noFill/>
          <a:ln w="69840">
            <a:solidFill>
              <a:srgbClr val="8497B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8" name="Imagem 20"/>
          <p:cNvPicPr/>
          <p:nvPr/>
        </p:nvPicPr>
        <p:blipFill>
          <a:blip r:embed="rId5"/>
          <a:stretch/>
        </p:blipFill>
        <p:spPr>
          <a:xfrm>
            <a:off x="8965800" y="-61200"/>
            <a:ext cx="3226680" cy="696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69" name="Table 3"/>
          <p:cNvGraphicFramePr/>
          <p:nvPr>
            <p:extLst>
              <p:ext uri="{D42A27DB-BD31-4B8C-83A1-F6EECF244321}">
                <p14:modId xmlns:p14="http://schemas.microsoft.com/office/powerpoint/2010/main" val="2621743700"/>
              </p:ext>
            </p:extLst>
          </p:nvPr>
        </p:nvGraphicFramePr>
        <p:xfrm>
          <a:off x="174171" y="628560"/>
          <a:ext cx="11426829" cy="5732400"/>
        </p:xfrm>
        <a:graphic>
          <a:graphicData uri="http://schemas.openxmlformats.org/drawingml/2006/table">
            <a:tbl>
              <a:tblPr/>
              <a:tblGrid>
                <a:gridCol w="2525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800" b="1" strike="noStrike" spc="-1" dirty="0">
                          <a:solidFill>
                            <a:srgbClr val="FFFFFF"/>
                          </a:solidFill>
                          <a:latin typeface="Constantia"/>
                        </a:rPr>
                        <a:t>CES</a:t>
                      </a:r>
                      <a:endParaRPr lang="pt-BR" sz="2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4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400" b="1" strike="noStrike" spc="-1" dirty="0">
                          <a:solidFill>
                            <a:srgbClr val="000000"/>
                          </a:solidFill>
                          <a:latin typeface="Constantia"/>
                        </a:rPr>
                        <a:t>PERSPECTIVAS DE FUTURO</a:t>
                      </a:r>
                      <a:endParaRPr lang="pt-BR" sz="24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3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2520" indent="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None/>
                      </a:pPr>
                      <a:endParaRPr lang="pt-BR" sz="2400" b="0" strike="noStrike" spc="-1" dirty="0">
                        <a:solidFill>
                          <a:srgbClr val="000000"/>
                        </a:solidFill>
                        <a:latin typeface="Constantia"/>
                      </a:endParaRPr>
                    </a:p>
                    <a:p>
                      <a:pPr marL="34344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Previsão de alteração da Resolução nº 10/2008/CEP/PR.</a:t>
                      </a:r>
                    </a:p>
                    <a:p>
                      <a:pPr marL="34344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Contribuir com a elaboração de código de conduta ética para os servidores. </a:t>
                      </a:r>
                    </a:p>
                    <a:p>
                      <a:pPr marL="34344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Aplicar as técnicas de mediação de conflitos.  </a:t>
                      </a:r>
                    </a:p>
                    <a:p>
                      <a:pPr marL="34344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Aproximação com as unidades acadêmicas.  </a:t>
                      </a:r>
                    </a:p>
                    <a:p>
                      <a:pPr marL="34344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Dar ampla divulgação aos textos normativos/reflexivos enviados pela CEP/Brasília. </a:t>
                      </a:r>
                    </a:p>
                    <a:p>
                      <a:pPr marL="34344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Ampliar a transparência.  </a:t>
                      </a:r>
                    </a:p>
                    <a:p>
                      <a:pPr marL="343440" indent="-3409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"/>
                        <a:buAutoNum type="arabicPeriod"/>
                      </a:pPr>
                      <a:r>
                        <a:rPr lang="pt-BR" sz="25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Atuação em rede com as unidades de tratamento e apuração de denúncias, Comitê de Assédio, área psicossocial e Reitoria.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0" name="CustomShape 4"/>
          <p:cNvSpPr/>
          <p:nvPr/>
        </p:nvSpPr>
        <p:spPr>
          <a:xfrm>
            <a:off x="57240" y="9720"/>
            <a:ext cx="6337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FFFFFF"/>
                </a:solidFill>
                <a:latin typeface="Calibri"/>
                <a:ea typeface="DejaVu Sans"/>
              </a:rPr>
              <a:t>TRANSIÇÃO NA UNIR 2020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5F2EEB-E8E6-5CB8-1A1F-10E154450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Imagem 7">
            <a:extLst>
              <a:ext uri="{FF2B5EF4-FFF2-40B4-BE49-F238E27FC236}">
                <a16:creationId xmlns:a16="http://schemas.microsoft.com/office/drawing/2014/main" id="{4B6784AF-5A0B-E7EE-09AA-0F5D1C282F6F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0" y="1080"/>
            <a:ext cx="12189960" cy="599760"/>
          </a:xfrm>
          <a:prstGeom prst="rect">
            <a:avLst/>
          </a:prstGeom>
          <a:ln w="0">
            <a:noFill/>
          </a:ln>
        </p:spPr>
      </p:pic>
      <p:pic>
        <p:nvPicPr>
          <p:cNvPr id="165" name="Imagem 23">
            <a:extLst>
              <a:ext uri="{FF2B5EF4-FFF2-40B4-BE49-F238E27FC236}">
                <a16:creationId xmlns:a16="http://schemas.microsoft.com/office/drawing/2014/main" id="{2231F7B1-520E-BC57-5880-CA30374C9D05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3960" y="-11520"/>
            <a:ext cx="8957160" cy="612360"/>
          </a:xfrm>
          <a:prstGeom prst="rect">
            <a:avLst/>
          </a:prstGeom>
          <a:ln w="0">
            <a:noFill/>
          </a:ln>
        </p:spPr>
      </p:pic>
      <p:sp>
        <p:nvSpPr>
          <p:cNvPr id="166" name="CustomShape 1">
            <a:extLst>
              <a:ext uri="{FF2B5EF4-FFF2-40B4-BE49-F238E27FC236}">
                <a16:creationId xmlns:a16="http://schemas.microsoft.com/office/drawing/2014/main" id="{DF953AD7-9989-6685-526E-2D3736D36436}"/>
              </a:ext>
            </a:extLst>
          </p:cNvPr>
          <p:cNvSpPr/>
          <p:nvPr/>
        </p:nvSpPr>
        <p:spPr>
          <a:xfrm>
            <a:off x="11549160" y="6413760"/>
            <a:ext cx="640440" cy="40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610F4F82-FD85-4E51-BD37-0390136BF387}" type="slidenum">
              <a:rPr lang="pt-BR" sz="1200" b="0" strike="noStrike" spc="-1">
                <a:solidFill>
                  <a:srgbClr val="FFFFFF"/>
                </a:solidFill>
                <a:latin typeface="Calibri"/>
                <a:ea typeface="DejaVu Sans"/>
              </a:rPr>
              <a:t>9</a:t>
            </a:fld>
            <a:endParaRPr lang="pt-BR" sz="1200" b="0" strike="noStrike" spc="-1">
              <a:latin typeface="Arial"/>
            </a:endParaRPr>
          </a:p>
        </p:txBody>
      </p:sp>
      <p:sp>
        <p:nvSpPr>
          <p:cNvPr id="167" name="CustomShape 2">
            <a:extLst>
              <a:ext uri="{FF2B5EF4-FFF2-40B4-BE49-F238E27FC236}">
                <a16:creationId xmlns:a16="http://schemas.microsoft.com/office/drawing/2014/main" id="{7DA53CD6-5A3A-7184-D3E4-78C1E33BC0DF}"/>
              </a:ext>
            </a:extLst>
          </p:cNvPr>
          <p:cNvSpPr/>
          <p:nvPr/>
        </p:nvSpPr>
        <p:spPr>
          <a:xfrm flipH="1">
            <a:off x="70200" y="6661080"/>
            <a:ext cx="12045240" cy="115560"/>
          </a:xfrm>
          <a:prstGeom prst="rect">
            <a:avLst/>
          </a:prstGeom>
          <a:noFill/>
          <a:ln w="69840">
            <a:solidFill>
              <a:srgbClr val="8497B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8" name="Imagem 20">
            <a:extLst>
              <a:ext uri="{FF2B5EF4-FFF2-40B4-BE49-F238E27FC236}">
                <a16:creationId xmlns:a16="http://schemas.microsoft.com/office/drawing/2014/main" id="{6257E645-9246-00AD-06B7-0B75D336E857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8965800" y="-61200"/>
            <a:ext cx="3226680" cy="696240"/>
          </a:xfrm>
          <a:prstGeom prst="rect">
            <a:avLst/>
          </a:prstGeom>
          <a:ln w="0">
            <a:noFill/>
          </a:ln>
        </p:spPr>
      </p:pic>
      <p:sp>
        <p:nvSpPr>
          <p:cNvPr id="170" name="CustomShape 4">
            <a:extLst>
              <a:ext uri="{FF2B5EF4-FFF2-40B4-BE49-F238E27FC236}">
                <a16:creationId xmlns:a16="http://schemas.microsoft.com/office/drawing/2014/main" id="{8C14810B-B55D-15BF-C9D5-C14B1B885FD4}"/>
              </a:ext>
            </a:extLst>
          </p:cNvPr>
          <p:cNvSpPr/>
          <p:nvPr/>
        </p:nvSpPr>
        <p:spPr>
          <a:xfrm>
            <a:off x="57240" y="9720"/>
            <a:ext cx="633744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FFFFFF"/>
                </a:solidFill>
                <a:latin typeface="Calibri"/>
                <a:ea typeface="DejaVu Sans"/>
              </a:rPr>
              <a:t>TRANSIÇÃO NA UNIR 2020</a:t>
            </a:r>
            <a:endParaRPr lang="pt-BR" sz="3200" b="0" strike="noStrike" spc="-1">
              <a:latin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2AF8DBC-7D62-50D5-DF9B-A9D6844BC5D4}"/>
              </a:ext>
            </a:extLst>
          </p:cNvPr>
          <p:cNvSpPr txBox="1"/>
          <p:nvPr/>
        </p:nvSpPr>
        <p:spPr>
          <a:xfrm>
            <a:off x="2069432" y="2261937"/>
            <a:ext cx="7074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3063014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F400"/>
      </a:accent1>
      <a:accent2>
        <a:srgbClr val="05D74D"/>
      </a:accent2>
      <a:accent3>
        <a:srgbClr val="2F3342"/>
      </a:accent3>
      <a:accent4>
        <a:srgbClr val="038B30"/>
      </a:accent4>
      <a:accent5>
        <a:srgbClr val="05EE55"/>
      </a:accent5>
      <a:accent6>
        <a:srgbClr val="70AD47"/>
      </a:accent6>
      <a:hlink>
        <a:srgbClr val="05D74D"/>
      </a:hlink>
      <a:folHlink>
        <a:srgbClr val="C0F4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F400"/>
      </a:accent1>
      <a:accent2>
        <a:srgbClr val="05D74D"/>
      </a:accent2>
      <a:accent3>
        <a:srgbClr val="2F3342"/>
      </a:accent3>
      <a:accent4>
        <a:srgbClr val="038B30"/>
      </a:accent4>
      <a:accent5>
        <a:srgbClr val="05EE55"/>
      </a:accent5>
      <a:accent6>
        <a:srgbClr val="70AD47"/>
      </a:accent6>
      <a:hlink>
        <a:srgbClr val="05D74D"/>
      </a:hlink>
      <a:folHlink>
        <a:srgbClr val="C0F4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</TotalTime>
  <Words>473</Words>
  <Application>Microsoft Office PowerPoint</Application>
  <PresentationFormat>Widescreen</PresentationFormat>
  <Paragraphs>159</Paragraphs>
  <Slides>9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Constantia</vt:lpstr>
      <vt:lpstr>Symbol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Daniela</dc:creator>
  <dc:description/>
  <cp:lastModifiedBy>Ycaro Gasparin Garcia</cp:lastModifiedBy>
  <cp:revision>45</cp:revision>
  <dcterms:created xsi:type="dcterms:W3CDTF">2019-11-06T14:54:07Z</dcterms:created>
  <dcterms:modified xsi:type="dcterms:W3CDTF">2024-02-28T12:56:42Z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MSIP_Label_f42aa342-8706-4288-bd11-ebb85995028c_Application">
    <vt:lpwstr>Microsoft Azure Information Protection</vt:lpwstr>
  </property>
  <property fmtid="{D5CDD505-2E9C-101B-9397-08002B2CF9AE}" pid="7" name="MSIP_Label_f42aa342-8706-4288-bd11-ebb85995028c_Enabled">
    <vt:lpwstr>True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MSIP_Label_f42aa342-8706-4288-bd11-ebb85995028c_Name">
    <vt:lpwstr>General</vt:lpwstr>
  </property>
  <property fmtid="{D5CDD505-2E9C-101B-9397-08002B2CF9AE}" pid="10" name="MSIP_Label_f42aa342-8706-4288-bd11-ebb85995028c_Owner">
    <vt:lpwstr>v-abdarl@microsoft.com</vt:lpwstr>
  </property>
  <property fmtid="{D5CDD505-2E9C-101B-9397-08002B2CF9AE}" pid="11" name="MSIP_Label_f42aa342-8706-4288-bd11-ebb85995028c_SetDate">
    <vt:lpwstr>2018-08-01T18:32:06.5268786Z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Notes">
    <vt:i4>0</vt:i4>
  </property>
  <property fmtid="{D5CDD505-2E9C-101B-9397-08002B2CF9AE}" pid="14" name="PresentationFormat">
    <vt:lpwstr>Widescreen</vt:lpwstr>
  </property>
  <property fmtid="{D5CDD505-2E9C-101B-9397-08002B2CF9AE}" pid="15" name="ScaleCrop">
    <vt:bool>false</vt:bool>
  </property>
  <property fmtid="{D5CDD505-2E9C-101B-9397-08002B2CF9AE}" pid="16" name="Sensitivity">
    <vt:lpwstr>General</vt:lpwstr>
  </property>
  <property fmtid="{D5CDD505-2E9C-101B-9397-08002B2CF9AE}" pid="17" name="ShareDoc">
    <vt:bool>false</vt:bool>
  </property>
  <property fmtid="{D5CDD505-2E9C-101B-9397-08002B2CF9AE}" pid="18" name="Slides">
    <vt:i4>49</vt:i4>
  </property>
</Properties>
</file>